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89"/>
  </p:notesMasterIdLst>
  <p:handoutMasterIdLst>
    <p:handoutMasterId r:id="rId90"/>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65" r:id="rId14"/>
    <p:sldId id="266" r:id="rId15"/>
    <p:sldId id="269" r:id="rId16"/>
    <p:sldId id="270" r:id="rId17"/>
    <p:sldId id="283" r:id="rId18"/>
    <p:sldId id="296" r:id="rId19"/>
    <p:sldId id="297" r:id="rId20"/>
    <p:sldId id="298" r:id="rId21"/>
    <p:sldId id="329" r:id="rId22"/>
    <p:sldId id="330" r:id="rId23"/>
    <p:sldId id="331" r:id="rId24"/>
    <p:sldId id="332" r:id="rId25"/>
    <p:sldId id="333" r:id="rId26"/>
    <p:sldId id="335" r:id="rId27"/>
    <p:sldId id="336" r:id="rId28"/>
    <p:sldId id="302" r:id="rId29"/>
    <p:sldId id="301" r:id="rId30"/>
    <p:sldId id="300" r:id="rId31"/>
    <p:sldId id="299" r:id="rId32"/>
    <p:sldId id="306" r:id="rId33"/>
    <p:sldId id="305" r:id="rId34"/>
    <p:sldId id="304" r:id="rId35"/>
    <p:sldId id="303" r:id="rId36"/>
    <p:sldId id="307" r:id="rId37"/>
    <p:sldId id="308" r:id="rId38"/>
    <p:sldId id="309" r:id="rId39"/>
    <p:sldId id="310" r:id="rId40"/>
    <p:sldId id="311" r:id="rId41"/>
    <p:sldId id="313" r:id="rId42"/>
    <p:sldId id="314" r:id="rId43"/>
    <p:sldId id="318" r:id="rId44"/>
    <p:sldId id="317" r:id="rId45"/>
    <p:sldId id="343" r:id="rId46"/>
    <p:sldId id="344" r:id="rId47"/>
    <p:sldId id="345" r:id="rId48"/>
    <p:sldId id="346" r:id="rId49"/>
    <p:sldId id="347" r:id="rId50"/>
    <p:sldId id="348" r:id="rId51"/>
    <p:sldId id="337" r:id="rId52"/>
    <p:sldId id="338" r:id="rId53"/>
    <p:sldId id="339" r:id="rId54"/>
    <p:sldId id="340" r:id="rId55"/>
    <p:sldId id="342" r:id="rId56"/>
    <p:sldId id="341" r:id="rId57"/>
    <p:sldId id="322" r:id="rId58"/>
    <p:sldId id="321" r:id="rId59"/>
    <p:sldId id="323" r:id="rId60"/>
    <p:sldId id="324" r:id="rId61"/>
    <p:sldId id="325" r:id="rId62"/>
    <p:sldId id="328" r:id="rId63"/>
    <p:sldId id="327" r:id="rId64"/>
    <p:sldId id="349" r:id="rId65"/>
    <p:sldId id="295" r:id="rId66"/>
    <p:sldId id="350" r:id="rId67"/>
    <p:sldId id="351" r:id="rId68"/>
    <p:sldId id="352" r:id="rId69"/>
    <p:sldId id="362" r:id="rId70"/>
    <p:sldId id="361" r:id="rId71"/>
    <p:sldId id="360" r:id="rId72"/>
    <p:sldId id="359" r:id="rId73"/>
    <p:sldId id="363" r:id="rId74"/>
    <p:sldId id="364" r:id="rId75"/>
    <p:sldId id="369" r:id="rId76"/>
    <p:sldId id="368" r:id="rId77"/>
    <p:sldId id="294" r:id="rId78"/>
    <p:sldId id="290" r:id="rId79"/>
    <p:sldId id="291" r:id="rId80"/>
    <p:sldId id="371" r:id="rId81"/>
    <p:sldId id="293" r:id="rId82"/>
    <p:sldId id="370" r:id="rId83"/>
    <p:sldId id="275" r:id="rId84"/>
    <p:sldId id="273" r:id="rId85"/>
    <p:sldId id="281" r:id="rId86"/>
    <p:sldId id="287" r:id="rId87"/>
    <p:sldId id="288" r:id="rId88"/>
  </p:sldIdLst>
  <p:sldSz cx="9144000" cy="6858000" type="screen4x3"/>
  <p:notesSz cx="6858000" cy="9144000"/>
  <p:embeddedFontLst>
    <p:embeddedFont>
      <p:font typeface="Century Gothic" pitchFamily="34" charset="0"/>
      <p:regular r:id="rId91"/>
      <p:bold r:id="rId92"/>
      <p:italic r:id="rId93"/>
      <p:boldItalic r:id="rId94"/>
    </p:embeddedFont>
    <p:embeddedFont>
      <p:font typeface="Bebas"/>
      <p:regular r:id="rId95"/>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440" autoAdjust="0"/>
    <p:restoredTop sz="71936" autoAdjust="0"/>
  </p:normalViewPr>
  <p:slideViewPr>
    <p:cSldViewPr snapToGrid="0">
      <p:cViewPr>
        <p:scale>
          <a:sx n="50" d="100"/>
          <a:sy n="50" d="100"/>
        </p:scale>
        <p:origin x="-1962" y="-13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a:t>
            </a:r>
            <a:r>
              <a:rPr lang="en-US" dirty="0" err="1" smtClean="0">
                <a:latin typeface="Century Gothic" pitchFamily="34" charset="0"/>
              </a:rPr>
              <a:t>geolocation</a:t>
            </a:r>
            <a:endParaRPr lang="en-US" dirty="0" smtClean="0">
              <a:latin typeface="Century Gothic" pitchFamily="34" charset="0"/>
            </a:endParaRP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5.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8.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1.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3.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4.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5.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8.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9.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8.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1600200"/>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13</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39326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rgbClr val="33CAFF"/>
                </a:solidFill>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
        <p:nvSpPr>
          <p:cNvPr id="9" name="Subtitle 5"/>
          <p:cNvSpPr txBox="1">
            <a:spLocks/>
          </p:cNvSpPr>
          <p:nvPr/>
        </p:nvSpPr>
        <p:spPr>
          <a:xfrm>
            <a:off x="-290285" y="5028451"/>
            <a:ext cx="8737600" cy="74823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r>
              <a:rPr lang="en-US" sz="3000" dirty="0" smtClean="0"/>
              <a:t>Merchant-customer interaction</a:t>
            </a:r>
            <a:endParaRPr lang="en-US" sz="3000" dirty="0"/>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178435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181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Solution </a:t>
            </a:r>
            <a:r>
              <a:rPr lang="en-US" dirty="0" smtClean="0"/>
              <a:t>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560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804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54938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341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31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2127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241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12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460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571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5334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9162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86033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46" y="1789248"/>
            <a:ext cx="2379254"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smtClean="0">
                <a:solidFill>
                  <a:schemeClr val="bg1">
                    <a:lumMod val="65000"/>
                  </a:schemeClr>
                </a:solidFill>
                <a:latin typeface="Century Gothic" pitchFamily="34" charset="0"/>
                <a:cs typeface="Courier New" pitchFamily="49" charset="0"/>
              </a:rPr>
              <a:t>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39326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64</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a:solidFill>
                  <a:schemeClr val="bg1">
                    <a:lumMod val="65000"/>
                  </a:schemeClr>
                </a:solidFill>
                <a:latin typeface="Century Gothic" pitchFamily="34" charset="0"/>
                <a:cs typeface="Courier New" pitchFamily="49" charset="0"/>
              </a:rPr>
              <a:t>Introduction</a:t>
            </a:r>
          </a:p>
          <a:p>
            <a:pPr algn="l"/>
            <a:r>
              <a:rPr lang="en-US" sz="3000" dirty="0">
                <a:solidFill>
                  <a:schemeClr val="bg1">
                    <a:lumMod val="65000"/>
                  </a:schemeClr>
                </a:solidFill>
                <a:latin typeface="Century Gothic" pitchFamily="34" charset="0"/>
                <a:cs typeface="Courier New" pitchFamily="49" charset="0"/>
              </a:rPr>
              <a:t>Problem Statement</a:t>
            </a:r>
          </a:p>
          <a:p>
            <a:pPr algn="l"/>
            <a:r>
              <a:rPr lang="en-US" sz="3000" dirty="0">
                <a:solidFill>
                  <a:schemeClr val="bg1">
                    <a:lumMod val="65000"/>
                  </a:schemeClr>
                </a:solidFill>
                <a:latin typeface="Century Gothic" pitchFamily="34" charset="0"/>
                <a:cs typeface="Courier New" pitchFamily="49" charset="0"/>
              </a:rPr>
              <a:t>Solution 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rgbClr val="33CAFF"/>
                </a:solidFill>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
        <p:nvSpPr>
          <p:cNvPr id="9" name="Subtitle 5"/>
          <p:cNvSpPr txBox="1">
            <a:spLocks/>
          </p:cNvSpPr>
          <p:nvPr/>
        </p:nvSpPr>
        <p:spPr>
          <a:xfrm>
            <a:off x="-290285" y="5028451"/>
            <a:ext cx="8737600" cy="74823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r>
              <a:rPr lang="en-US" sz="3000" dirty="0" smtClean="0"/>
              <a:t>Targeted deals</a:t>
            </a:r>
            <a:endParaRPr lang="en-US" sz="3000" dirty="0"/>
          </a:p>
        </p:txBody>
      </p:sp>
    </p:spTree>
    <p:extLst>
      <p:ext uri="{BB962C8B-B14F-4D97-AF65-F5344CB8AC3E}">
        <p14:creationId xmlns:p14="http://schemas.microsoft.com/office/powerpoint/2010/main" val="27200514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a:solidFill>
                  <a:schemeClr val="bg1">
                    <a:lumMod val="65000"/>
                  </a:schemeClr>
                </a:solidFill>
                <a:latin typeface="Century Gothic" pitchFamily="34" charset="0"/>
                <a:cs typeface="Courier New" pitchFamily="49" charset="0"/>
              </a:rPr>
              <a:t>Introduction</a:t>
            </a:r>
          </a:p>
          <a:p>
            <a:pPr algn="l"/>
            <a:r>
              <a:rPr lang="en-US" sz="3000" dirty="0">
                <a:solidFill>
                  <a:schemeClr val="bg1">
                    <a:lumMod val="65000"/>
                  </a:schemeClr>
                </a:solidFill>
                <a:latin typeface="Century Gothic" pitchFamily="34" charset="0"/>
                <a:cs typeface="Courier New" pitchFamily="49" charset="0"/>
              </a:rPr>
              <a:t>Problem Statement</a:t>
            </a:r>
          </a:p>
          <a:p>
            <a:pPr algn="l"/>
            <a:r>
              <a:rPr lang="en-US" sz="3000" dirty="0">
                <a:solidFill>
                  <a:schemeClr val="bg1">
                    <a:lumMod val="65000"/>
                  </a:schemeClr>
                </a:solidFill>
                <a:latin typeface="Century Gothic" pitchFamily="34" charset="0"/>
                <a:cs typeface="Courier New" pitchFamily="49" charset="0"/>
              </a:rPr>
              <a:t>Solution 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endParaRPr lang="en-US" dirty="0"/>
          </a:p>
        </p:txBody>
      </p:sp>
      <p:sp>
        <p:nvSpPr>
          <p:cNvPr id="3" name="Text Placeholder 2"/>
          <p:cNvSpPr>
            <a:spLocks noGrp="1"/>
          </p:cNvSpPr>
          <p:nvPr>
            <p:ph type="body" idx="1"/>
          </p:nvPr>
        </p:nvSpPr>
        <p:spPr/>
        <p:txBody>
          <a:bodyPr/>
          <a:lstStyle/>
          <a:p>
            <a:r>
              <a:rPr lang="en-US" dirty="0" smtClean="0"/>
              <a:t>The web services have been unit tested.</a:t>
            </a:r>
            <a:r>
              <a:rPr lang="en-US" dirty="0"/>
              <a:t> </a:t>
            </a:r>
            <a:r>
              <a:rPr lang="en-US" dirty="0" smtClean="0"/>
              <a:t>This tests some of the database structure as well as the query syntax.</a:t>
            </a:r>
          </a:p>
          <a:p>
            <a:r>
              <a:rPr lang="en-US" dirty="0" smtClean="0"/>
              <a:t>GPS Accuracy</a:t>
            </a:r>
            <a:endParaRPr lang="en-US" dirty="0" smtClean="0"/>
          </a:p>
        </p:txBody>
      </p:sp>
      <p:sp>
        <p:nvSpPr>
          <p:cNvPr id="4" name="Slide Number Placeholder 3"/>
          <p:cNvSpPr>
            <a:spLocks noGrp="1"/>
          </p:cNvSpPr>
          <p:nvPr>
            <p:ph type="sldNum" sz="quarter" idx="4"/>
          </p:nvPr>
        </p:nvSpPr>
        <p:spPr/>
        <p:txBody>
          <a:bodyPr/>
          <a:lstStyle/>
          <a:p>
            <a:fld id="{F8A268F4-B152-4CD1-AC62-706CE4DFB720}" type="slidenum">
              <a:rPr lang="en-US" smtClean="0"/>
              <a:pPr/>
              <a:t>78</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p:txBody>
          <a:bodyPr/>
          <a:lstStyle/>
          <a:p>
            <a:r>
              <a:rPr lang="en-US" dirty="0" smtClean="0"/>
              <a:t>Picture of test setup</a:t>
            </a:r>
          </a:p>
          <a:p>
            <a:r>
              <a:rPr lang="en-US" dirty="0" smtClean="0"/>
              <a:t>Screen shot of user testing video</a:t>
            </a:r>
          </a:p>
          <a:p>
            <a:r>
              <a:rPr lang="en-US" dirty="0" smtClean="0"/>
              <a:t>40 volunteer test </a:t>
            </a:r>
            <a:r>
              <a:rPr lang="en-US" dirty="0" smtClean="0"/>
              <a:t>users</a:t>
            </a:r>
          </a:p>
          <a:p>
            <a:r>
              <a:rPr lang="en-US" dirty="0" smtClean="0"/>
              <a:t>3 stages of testing</a:t>
            </a:r>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Text Placeholder 2"/>
          <p:cNvSpPr>
            <a:spLocks noGrp="1"/>
          </p:cNvSpPr>
          <p:nvPr>
            <p:ph type="body" idx="1"/>
          </p:nvPr>
        </p:nvSpPr>
        <p:spPr/>
        <p:txBody>
          <a:bodyPr/>
          <a:lstStyle/>
          <a:p>
            <a:r>
              <a:rPr lang="en-US" dirty="0" smtClean="0"/>
              <a:t>Map pins should do stuff</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spTree>
    <p:extLst>
      <p:ext uri="{BB962C8B-B14F-4D97-AF65-F5344CB8AC3E}">
        <p14:creationId xmlns:p14="http://schemas.microsoft.com/office/powerpoint/2010/main" val="32261449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transfer benchmarking</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28102384"/>
              </p:ext>
            </p:extLst>
          </p:nvPr>
        </p:nvGraphicFramePr>
        <p:xfrm>
          <a:off x="95250" y="2183130"/>
          <a:ext cx="8942069" cy="3657600"/>
        </p:xfrm>
        <a:graphic>
          <a:graphicData uri="http://schemas.openxmlformats.org/drawingml/2006/table">
            <a:tbl>
              <a:tblPr firstRow="1" bandRow="1">
                <a:tableStyleId>{9D7B26C5-4107-4FEC-AEDC-1716B250A1EF}</a:tableStyleId>
              </a:tblPr>
              <a:tblGrid>
                <a:gridCol w="2446020"/>
                <a:gridCol w="1399070"/>
                <a:gridCol w="1698993"/>
                <a:gridCol w="1698993"/>
                <a:gridCol w="1698993"/>
              </a:tblGrid>
              <a:tr h="323850">
                <a:tc rowSpan="2">
                  <a:txBody>
                    <a:bodyPr/>
                    <a:lstStyle/>
                    <a:p>
                      <a:pPr algn="ctr"/>
                      <a:r>
                        <a:rPr lang="en-US" sz="2400" b="1" dirty="0" smtClean="0">
                          <a:solidFill>
                            <a:schemeClr val="bg1">
                              <a:lumMod val="85000"/>
                            </a:schemeClr>
                          </a:solidFill>
                          <a:latin typeface="Century Gothic" pitchFamily="34" charset="0"/>
                        </a:rPr>
                        <a:t>Action</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400" b="1" dirty="0" smtClean="0">
                          <a:solidFill>
                            <a:schemeClr val="bg1">
                              <a:lumMod val="85000"/>
                            </a:schemeClr>
                          </a:solidFill>
                          <a:latin typeface="Century Gothic" pitchFamily="34" charset="0"/>
                        </a:rPr>
                        <a:t>Android (KB)</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b="1" dirty="0" smtClean="0">
                          <a:solidFill>
                            <a:schemeClr val="bg1">
                              <a:lumMod val="85000"/>
                            </a:schemeClr>
                          </a:solidFill>
                          <a:latin typeface="Century Gothic" pitchFamily="34" charset="0"/>
                        </a:rPr>
                        <a:t>iPhone (KB)</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850">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bg1">
                              <a:lumMod val="85000"/>
                            </a:schemeClr>
                          </a:solidFill>
                          <a:latin typeface="Century Gothic" pitchFamily="34" charset="0"/>
                        </a:rPr>
                        <a:t>Receive</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b="1" dirty="0" smtClean="0">
                          <a:solidFill>
                            <a:schemeClr val="bg1">
                              <a:lumMod val="85000"/>
                            </a:schemeClr>
                          </a:solidFill>
                          <a:latin typeface="Century Gothic" pitchFamily="34" charset="0"/>
                        </a:rPr>
                        <a:t>Transmit</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b="1" dirty="0" smtClean="0">
                          <a:solidFill>
                            <a:schemeClr val="bg1">
                              <a:lumMod val="85000"/>
                            </a:schemeClr>
                          </a:solidFill>
                          <a:latin typeface="Century Gothic" pitchFamily="34" charset="0"/>
                        </a:rPr>
                        <a:t>Receive </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b="1" dirty="0" smtClean="0">
                          <a:solidFill>
                            <a:schemeClr val="bg1">
                              <a:lumMod val="85000"/>
                            </a:schemeClr>
                          </a:solidFill>
                          <a:latin typeface="Century Gothic" pitchFamily="34" charset="0"/>
                        </a:rPr>
                        <a:t>Transmit</a:t>
                      </a:r>
                      <a:endParaRPr lang="en-US" sz="2400" b="1"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Log in</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2.322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3.100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0.433</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0.592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Merchant Map</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1.942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1.912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1.804</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1.703</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Deals</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3.328</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1.002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1.692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0.571</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Pay Charge</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0.942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1.740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0.298</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0.283</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View History</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2.070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0.872</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4.226</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0.570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323850">
                <a:tc>
                  <a:txBody>
                    <a:bodyPr/>
                    <a:lstStyle/>
                    <a:p>
                      <a:pPr algn="ctr"/>
                      <a:r>
                        <a:rPr lang="en-US" sz="2400" dirty="0" smtClean="0">
                          <a:solidFill>
                            <a:schemeClr val="bg1">
                              <a:lumMod val="85000"/>
                            </a:schemeClr>
                          </a:solidFill>
                          <a:latin typeface="Century Gothic" pitchFamily="34" charset="0"/>
                        </a:rPr>
                        <a:t>Log</a:t>
                      </a:r>
                      <a:r>
                        <a:rPr lang="en-US" sz="2400" baseline="0" dirty="0" smtClean="0">
                          <a:solidFill>
                            <a:schemeClr val="bg1">
                              <a:lumMod val="85000"/>
                            </a:schemeClr>
                          </a:solidFill>
                          <a:latin typeface="Century Gothic" pitchFamily="34" charset="0"/>
                        </a:rPr>
                        <a:t>out</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0.000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0.000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0.000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US" sz="2400" dirty="0" smtClean="0">
                          <a:solidFill>
                            <a:schemeClr val="bg1">
                              <a:lumMod val="85000"/>
                            </a:schemeClr>
                          </a:solidFill>
                          <a:latin typeface="Century Gothic" pitchFamily="34" charset="0"/>
                        </a:rPr>
                        <a:t>0.000</a:t>
                      </a:r>
                      <a:endParaRPr lang="en-US" sz="2400" dirty="0">
                        <a:solidFill>
                          <a:schemeClr val="bg1">
                            <a:lumMod val="85000"/>
                          </a:schemeClr>
                        </a:solidFill>
                        <a:latin typeface="Century Gothic" pitchFamily="34"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Sizes</a:t>
            </a:r>
            <a:endParaRPr lang="en-US" dirty="0"/>
          </a:p>
        </p:txBody>
      </p:sp>
      <p:sp>
        <p:nvSpPr>
          <p:cNvPr id="3" name="Text Placeholder 2"/>
          <p:cNvSpPr>
            <a:spLocks noGrp="1"/>
          </p:cNvSpPr>
          <p:nvPr>
            <p:ph type="body" idx="1"/>
          </p:nvPr>
        </p:nvSpPr>
        <p:spPr>
          <a:xfrm>
            <a:off x="457200" y="1676400"/>
            <a:ext cx="8210550" cy="3124200"/>
          </a:xfrm>
        </p:spPr>
        <p:txBody>
          <a:bodyPr/>
          <a:lstStyle/>
          <a:p>
            <a:r>
              <a:rPr lang="en-US" dirty="0" smtClean="0"/>
              <a:t>iPhone Merchant: </a:t>
            </a:r>
            <a:r>
              <a:rPr lang="en-US" dirty="0" smtClean="0"/>
              <a:t>5.3MB</a:t>
            </a:r>
            <a:endParaRPr lang="en-US" dirty="0" smtClean="0"/>
          </a:p>
          <a:p>
            <a:r>
              <a:rPr lang="en-US" dirty="0" smtClean="0"/>
              <a:t>iPhone Customer: </a:t>
            </a:r>
            <a:r>
              <a:rPr lang="en-US" dirty="0"/>
              <a:t>5MB</a:t>
            </a:r>
            <a:endParaRPr lang="en-US" dirty="0" smtClean="0"/>
          </a:p>
          <a:p>
            <a:r>
              <a:rPr lang="en-US" dirty="0" smtClean="0"/>
              <a:t>Android Merchant: .</a:t>
            </a:r>
            <a:r>
              <a:rPr lang="en-US" dirty="0"/>
              <a:t>676MB</a:t>
            </a:r>
            <a:endParaRPr lang="en-US" dirty="0" smtClean="0"/>
          </a:p>
          <a:p>
            <a:r>
              <a:rPr lang="en-US" dirty="0" smtClean="0"/>
              <a:t>Android Customer: </a:t>
            </a:r>
            <a:r>
              <a:rPr lang="en-US" dirty="0"/>
              <a:t>1.02MB</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82</a:t>
            </a:fld>
            <a:endParaRPr lang="en-US" dirty="0"/>
          </a:p>
        </p:txBody>
      </p:sp>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83</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84</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85</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86</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87</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1603</TotalTime>
  <Words>1528</Words>
  <Application>Microsoft Office PowerPoint</Application>
  <PresentationFormat>On-screen Show (4:3)</PresentationFormat>
  <Paragraphs>578</Paragraphs>
  <Slides>87</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Century Gothic</vt:lpstr>
      <vt:lpstr>Wingdings</vt:lpstr>
      <vt:lpstr>Bebas</vt:lpstr>
      <vt:lpstr>Courier New</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PowerPoint Presentation</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Integration  testing</vt:lpstr>
      <vt:lpstr>User Testing</vt:lpstr>
      <vt:lpstr>Lessons learned</vt:lpstr>
      <vt:lpstr>Data transfer benchmarking</vt:lpstr>
      <vt:lpstr>Application Sizes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Kimi</cp:lastModifiedBy>
  <cp:revision>513</cp:revision>
  <dcterms:modified xsi:type="dcterms:W3CDTF">2013-04-16T20:07:28Z</dcterms:modified>
</cp:coreProperties>
</file>